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71" r:id="rId3"/>
    <p:sldId id="272" r:id="rId4"/>
    <p:sldId id="267" r:id="rId5"/>
    <p:sldId id="261" r:id="rId6"/>
    <p:sldId id="262" r:id="rId7"/>
    <p:sldId id="263" r:id="rId8"/>
    <p:sldId id="269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1">
          <p15:clr>
            <a:srgbClr val="A4A3A4"/>
          </p15:clr>
        </p15:guide>
        <p15:guide id="2" pos="50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8" d="100"/>
          <a:sy n="78" d="100"/>
        </p:scale>
        <p:origin x="-2056" y="-104"/>
      </p:cViewPr>
      <p:guideLst>
        <p:guide orient="horz" pos="2181"/>
        <p:guide pos="50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9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5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4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0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1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0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4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5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8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6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A2A2B-E08D-6547-B36A-E6F7B3A98A72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ECADB-5AAC-A443-9679-820C57CF2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5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018"/>
            <a:ext cx="9144000" cy="629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200" b="1" dirty="0" smtClean="0">
                <a:solidFill>
                  <a:srgbClr val="FF0000"/>
                </a:solidFill>
              </a:rPr>
              <a:t>Subject</a:t>
            </a:r>
            <a:r>
              <a:rPr lang="en-US" sz="9200" b="1" dirty="0">
                <a:solidFill>
                  <a:srgbClr val="FF0000"/>
                </a:solidFill>
              </a:rPr>
              <a:t> </a:t>
            </a:r>
            <a:r>
              <a:rPr lang="en-US" sz="9200" b="1" dirty="0" smtClean="0">
                <a:solidFill>
                  <a:srgbClr val="FF0000"/>
                </a:solidFill>
              </a:rPr>
              <a:t>= Pronoun</a:t>
            </a:r>
          </a:p>
          <a:p>
            <a:pPr algn="ctr">
              <a:lnSpc>
                <a:spcPct val="80000"/>
              </a:lnSpc>
            </a:pPr>
            <a:r>
              <a:rPr lang="en-US" sz="6600" b="1" dirty="0" smtClean="0"/>
              <a:t>for </a:t>
            </a:r>
            <a:r>
              <a:rPr lang="en-US" sz="6600" b="1" dirty="0"/>
              <a:t>p</a:t>
            </a:r>
            <a:r>
              <a:rPr lang="en-US" sz="6600" b="1" dirty="0" smtClean="0"/>
              <a:t>eople</a:t>
            </a:r>
          </a:p>
          <a:p>
            <a:pPr algn="ctr"/>
            <a:r>
              <a:rPr lang="en-US" sz="6600" b="1" dirty="0" smtClean="0"/>
              <a:t>you talk</a:t>
            </a:r>
          </a:p>
          <a:p>
            <a:pPr algn="ctr"/>
            <a:r>
              <a:rPr lang="en-US" sz="13800" b="1" dirty="0" smtClean="0">
                <a:solidFill>
                  <a:srgbClr val="FF0000"/>
                </a:solidFill>
              </a:rPr>
              <a:t>TO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60000"/>
              </a:lnSpc>
            </a:pPr>
            <a:r>
              <a:rPr lang="en-US" sz="9600" b="1" dirty="0" smtClean="0">
                <a:solidFill>
                  <a:srgbClr val="000000"/>
                </a:solidFill>
              </a:rPr>
              <a:t>Ex 1</a:t>
            </a:r>
            <a:endParaRPr lang="en-US" sz="36100" b="1" dirty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430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800" b="1" dirty="0" smtClean="0">
                <a:solidFill>
                  <a:srgbClr val="CCFFCC"/>
                </a:solidFill>
              </a:rPr>
              <a:t>Subject = Pronoun </a:t>
            </a:r>
          </a:p>
          <a:p>
            <a:pPr algn="ctr">
              <a:lnSpc>
                <a:spcPct val="80000"/>
              </a:lnSpc>
            </a:pPr>
            <a:r>
              <a:rPr lang="en-US" sz="6600" b="1" dirty="0" smtClean="0">
                <a:solidFill>
                  <a:schemeClr val="bg1"/>
                </a:solidFill>
              </a:rPr>
              <a:t>for people 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you talk</a:t>
            </a:r>
          </a:p>
          <a:p>
            <a:pPr algn="ctr"/>
            <a:r>
              <a:rPr lang="en-US" sz="13800" b="1" dirty="0" smtClean="0">
                <a:solidFill>
                  <a:srgbClr val="FF0000"/>
                </a:solidFill>
              </a:rPr>
              <a:t>ABOUT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60000"/>
              </a:lnSpc>
            </a:pPr>
            <a:r>
              <a:rPr lang="en-US" sz="11500" b="1" dirty="0" smtClean="0">
                <a:solidFill>
                  <a:srgbClr val="FFFF00"/>
                </a:solidFill>
              </a:rPr>
              <a:t>Ex 3</a:t>
            </a:r>
            <a:endParaRPr lang="en-US" sz="43300" b="1" dirty="0">
              <a:solidFill>
                <a:srgbClr val="FFFF00"/>
              </a:solidFill>
            </a:endParaRP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6418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16858"/>
            <a:ext cx="9144000" cy="947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7400" b="1" dirty="0" smtClean="0">
                <a:solidFill>
                  <a:srgbClr val="FF0000"/>
                </a:solidFill>
              </a:rPr>
              <a:t>S=</a:t>
            </a:r>
            <a:r>
              <a:rPr lang="en-US" sz="17400" b="1" dirty="0" err="1" smtClean="0">
                <a:solidFill>
                  <a:srgbClr val="FF0000"/>
                </a:solidFill>
              </a:rPr>
              <a:t>Pr</a:t>
            </a:r>
            <a:r>
              <a:rPr lang="en-US" sz="174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7400" b="1" dirty="0">
                <a:solidFill>
                  <a:srgbClr val="0000FF"/>
                </a:solidFill>
              </a:rPr>
              <a:t>T</a:t>
            </a:r>
            <a:r>
              <a:rPr lang="en-US" sz="17400" b="1" dirty="0" smtClean="0">
                <a:solidFill>
                  <a:srgbClr val="0000FF"/>
                </a:solidFill>
              </a:rPr>
              <a:t>o</a:t>
            </a:r>
          </a:p>
          <a:p>
            <a:pPr algn="ctr">
              <a:lnSpc>
                <a:spcPct val="80000"/>
              </a:lnSpc>
            </a:pPr>
            <a:r>
              <a:rPr lang="en-US" sz="17400" b="1" dirty="0" smtClean="0"/>
              <a:t>Ex 1</a:t>
            </a:r>
            <a:endParaRPr lang="en-US" sz="17400" b="1" dirty="0" smtClean="0">
              <a:solidFill>
                <a:srgbClr val="0000FF"/>
              </a:solidFill>
            </a:endParaRPr>
          </a:p>
          <a:p>
            <a:pPr algn="ctr">
              <a:lnSpc>
                <a:spcPct val="60000"/>
              </a:lnSpc>
            </a:pPr>
            <a:endParaRPr lang="en-US" sz="145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</a:pPr>
            <a:endParaRPr lang="en-US" sz="14500" b="1" dirty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180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5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711" y="1819930"/>
            <a:ext cx="5700065" cy="50239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754" y="1903930"/>
            <a:ext cx="5635167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                                TO 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(only one pronoun for the whole phrase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¡</a:t>
            </a:r>
            <a:r>
              <a:rPr lang="en-US" sz="2400" b="1" i="1" dirty="0" err="1" smtClean="0"/>
              <a:t>Señor</a:t>
            </a:r>
            <a:r>
              <a:rPr lang="en-US" sz="2400" b="1" i="1" dirty="0" smtClean="0"/>
              <a:t> Pérez! =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¡Elena! </a:t>
            </a:r>
            <a:r>
              <a:rPr lang="es-ES_tradnl" sz="2400" b="1" i="1" dirty="0" smtClean="0">
                <a:solidFill>
                  <a:srgbClr val="0000FF"/>
                </a:solidFill>
              </a:rPr>
              <a:t>=</a:t>
            </a:r>
            <a:endParaRPr lang="en-US" sz="2400" b="1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¡</a:t>
            </a:r>
            <a:r>
              <a:rPr lang="en-US" sz="2400" b="1" i="1" dirty="0" err="1" smtClean="0"/>
              <a:t>Señores</a:t>
            </a:r>
            <a:r>
              <a:rPr lang="en-US" sz="2400" b="1" i="1" dirty="0" smtClean="0"/>
              <a:t> Gutierrez! =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¡</a:t>
            </a:r>
            <a:r>
              <a:rPr lang="en-US" sz="2400" b="1" i="1" dirty="0" err="1" smtClean="0">
                <a:solidFill>
                  <a:srgbClr val="0000FF"/>
                </a:solidFill>
              </a:rPr>
              <a:t>Señor</a:t>
            </a:r>
            <a:r>
              <a:rPr lang="en-US" sz="2400" b="1" i="1" dirty="0" smtClean="0">
                <a:solidFill>
                  <a:srgbClr val="0000FF"/>
                </a:solidFill>
              </a:rPr>
              <a:t> Gómez y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Señora</a:t>
            </a:r>
            <a:r>
              <a:rPr lang="en-US" sz="2400" b="1" i="1" dirty="0" smtClean="0">
                <a:solidFill>
                  <a:srgbClr val="0000FF"/>
                </a:solidFill>
              </a:rPr>
              <a:t> Sánchez! =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Andrés y Marta = </a:t>
            </a:r>
            <a:r>
              <a:rPr lang="en-US" sz="2400" b="1" i="1" dirty="0" err="1" smtClean="0"/>
              <a:t>España</a:t>
            </a:r>
            <a:r>
              <a:rPr lang="en-US" sz="2400" b="1" i="1" dirty="0" smtClean="0"/>
              <a:t>/ </a:t>
            </a:r>
            <a:r>
              <a:rPr lang="en-US" sz="2400" b="1" i="1" dirty="0" err="1" smtClean="0"/>
              <a:t>América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¡Cristina! </a:t>
            </a:r>
            <a:r>
              <a:rPr lang="en-US" sz="2400" b="1" i="1" dirty="0">
                <a:solidFill>
                  <a:srgbClr val="0000FF"/>
                </a:solidFill>
              </a:rPr>
              <a:t>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/>
              <a:t>¡</a:t>
            </a:r>
            <a:r>
              <a:rPr lang="en-US" sz="2400" b="1" i="1" dirty="0" smtClean="0"/>
              <a:t>Luis </a:t>
            </a:r>
            <a:r>
              <a:rPr lang="en-US" sz="2400" b="1" i="1" dirty="0"/>
              <a:t>y </a:t>
            </a:r>
            <a:r>
              <a:rPr lang="en-US" sz="2400" b="1" i="1" dirty="0" smtClean="0"/>
              <a:t>Ramón! </a:t>
            </a:r>
            <a:r>
              <a:rPr lang="en-US" sz="2400" b="1" i="1" dirty="0"/>
              <a:t>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0000FF"/>
                </a:solidFill>
              </a:rPr>
              <a:t>Queridos</a:t>
            </a:r>
            <a:r>
              <a:rPr lang="en-US" sz="2400" b="1" i="1" dirty="0" smtClean="0">
                <a:solidFill>
                  <a:srgbClr val="0000FF"/>
                </a:solidFill>
              </a:rPr>
              <a:t> amigos: =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España</a:t>
            </a:r>
            <a:r>
              <a:rPr lang="en-US" sz="2400" b="1" i="1" dirty="0" smtClean="0">
                <a:solidFill>
                  <a:srgbClr val="0000FF"/>
                </a:solidFill>
              </a:rPr>
              <a:t>/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América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¡Miguel! =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¡Antonio y Dolores! </a:t>
            </a:r>
            <a:r>
              <a:rPr lang="en-US" sz="2400" b="1" i="1" dirty="0">
                <a:solidFill>
                  <a:srgbClr val="0000FF"/>
                </a:solidFill>
              </a:rPr>
              <a:t>= </a:t>
            </a:r>
            <a:r>
              <a:rPr lang="en-US" sz="2400" b="1" i="1" dirty="0" err="1">
                <a:solidFill>
                  <a:srgbClr val="0000FF"/>
                </a:solidFill>
              </a:rPr>
              <a:t>España</a:t>
            </a:r>
            <a:r>
              <a:rPr lang="en-US" sz="2400" b="1" i="1" dirty="0">
                <a:solidFill>
                  <a:srgbClr val="0000FF"/>
                </a:solidFill>
              </a:rPr>
              <a:t>/ </a:t>
            </a:r>
            <a:r>
              <a:rPr lang="en-US" sz="2400" b="1" i="1" dirty="0" err="1">
                <a:solidFill>
                  <a:srgbClr val="0000FF"/>
                </a:solidFill>
              </a:rPr>
              <a:t>América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12" name="TextBox 4"/>
          <p:cNvSpPr txBox="1"/>
          <p:nvPr/>
        </p:nvSpPr>
        <p:spPr>
          <a:xfrm>
            <a:off x="0" y="893773"/>
            <a:ext cx="916750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Write the point of view first: </a:t>
            </a:r>
            <a:r>
              <a:rPr lang="en-US" sz="2400" b="1" dirty="0" smtClean="0">
                <a:solidFill>
                  <a:prstClr val="black"/>
                </a:solidFill>
              </a:rPr>
              <a:t>for people you are talking  </a:t>
            </a:r>
            <a:r>
              <a:rPr lang="en-US" sz="2800" b="1" dirty="0" smtClean="0">
                <a:solidFill>
                  <a:srgbClr val="FF0000"/>
                </a:solidFill>
              </a:rPr>
              <a:t>TO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6" name="TextBox 8"/>
          <p:cNvSpPr txBox="1"/>
          <p:nvPr/>
        </p:nvSpPr>
        <p:spPr>
          <a:xfrm>
            <a:off x="11754" y="8359"/>
            <a:ext cx="9144000" cy="461665"/>
          </a:xfrm>
          <a:prstGeom prst="rect">
            <a:avLst/>
          </a:prstGeom>
          <a:solidFill>
            <a:srgbClr val="002060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</a:rPr>
              <a:t>PP </a:t>
            </a:r>
            <a:r>
              <a:rPr lang="en-US" sz="2400" b="1" dirty="0">
                <a:solidFill>
                  <a:prstClr val="white"/>
                </a:solidFill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</a:rPr>
              <a:t>-S = </a:t>
            </a:r>
            <a:r>
              <a:rPr lang="en-US" sz="2400" b="1" dirty="0" err="1" smtClean="0">
                <a:solidFill>
                  <a:prstClr val="white"/>
                </a:solidFill>
              </a:rPr>
              <a:t>Pr</a:t>
            </a:r>
            <a:r>
              <a:rPr lang="en-US" sz="2400" b="1" dirty="0" smtClean="0">
                <a:solidFill>
                  <a:prstClr val="white"/>
                </a:solidFill>
              </a:rPr>
              <a:t>  TO -Ex 1</a:t>
            </a: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7" name="TextBox 9"/>
          <p:cNvSpPr txBox="1"/>
          <p:nvPr/>
        </p:nvSpPr>
        <p:spPr>
          <a:xfrm>
            <a:off x="11753" y="469156"/>
            <a:ext cx="9144000" cy="461665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</a:rPr>
              <a:t>-Copy the phrases and </a:t>
            </a:r>
            <a:r>
              <a:rPr lang="en-US" sz="2400" b="1" dirty="0">
                <a:solidFill>
                  <a:prstClr val="white"/>
                </a:solidFill>
              </a:rPr>
              <a:t>w</a:t>
            </a:r>
            <a:r>
              <a:rPr lang="en-US" sz="2400" b="1" dirty="0" smtClean="0">
                <a:solidFill>
                  <a:prstClr val="white"/>
                </a:solidFill>
              </a:rPr>
              <a:t>rite </a:t>
            </a:r>
            <a:r>
              <a:rPr lang="en-US" sz="2400" b="1" dirty="0">
                <a:solidFill>
                  <a:prstClr val="white"/>
                </a:solidFill>
              </a:rPr>
              <a:t>down  </a:t>
            </a:r>
            <a:r>
              <a:rPr lang="en-US" sz="2400" b="1" dirty="0" smtClean="0">
                <a:solidFill>
                  <a:prstClr val="white"/>
                </a:solidFill>
              </a:rPr>
              <a:t>the </a:t>
            </a:r>
            <a:r>
              <a:rPr lang="en-US" sz="2400" b="1" dirty="0" smtClean="0">
                <a:solidFill>
                  <a:srgbClr val="FFFF00"/>
                </a:solidFill>
              </a:rPr>
              <a:t>subject </a:t>
            </a:r>
            <a:r>
              <a:rPr lang="en-US" sz="2400" b="1" dirty="0">
                <a:solidFill>
                  <a:srgbClr val="FFFF00"/>
                </a:solidFill>
              </a:rPr>
              <a:t>pronoun </a:t>
            </a:r>
            <a:r>
              <a:rPr lang="en-US" sz="2400" b="1" dirty="0">
                <a:solidFill>
                  <a:prstClr val="white"/>
                </a:solidFill>
              </a:rPr>
              <a:t>they equal </a:t>
            </a:r>
            <a:r>
              <a:rPr lang="en-US" sz="2400" b="1" dirty="0" smtClean="0">
                <a:solidFill>
                  <a:prstClr val="white"/>
                </a:solidFill>
              </a:rPr>
              <a:t>to</a:t>
            </a:r>
            <a:endParaRPr lang="en-US" sz="2400" b="1" i="1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48023" y="1921866"/>
            <a:ext cx="3511296" cy="489364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>
            <a:spAutoFit/>
          </a:bodyPr>
          <a:lstStyle/>
          <a:p>
            <a:endParaRPr lang="en-US" sz="2400" b="1" i="1" dirty="0"/>
          </a:p>
          <a:p>
            <a:r>
              <a:rPr lang="es-ES" sz="2400" b="1" i="1" dirty="0" smtClean="0">
                <a:solidFill>
                  <a:srgbClr val="FF0000"/>
                </a:solidFill>
              </a:rPr>
              <a:t>Do </a:t>
            </a:r>
            <a:r>
              <a:rPr lang="es-ES" sz="2400" b="1" i="1" dirty="0" err="1" smtClean="0">
                <a:solidFill>
                  <a:srgbClr val="FF0000"/>
                </a:solidFill>
              </a:rPr>
              <a:t>not</a:t>
            </a:r>
            <a:r>
              <a:rPr lang="es-ES" sz="2400" b="1" i="1" dirty="0" smtClean="0">
                <a:solidFill>
                  <a:srgbClr val="FF0000"/>
                </a:solidFill>
              </a:rPr>
              <a:t> use </a:t>
            </a:r>
            <a:r>
              <a:rPr lang="en-US" sz="2400" b="1" i="1" dirty="0" smtClean="0">
                <a:solidFill>
                  <a:srgbClr val="FF0000"/>
                </a:solidFill>
              </a:rPr>
              <a:t>abbreviations</a:t>
            </a:r>
            <a:endParaRPr lang="en-US" sz="2400" b="1" i="1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/>
              <a:t>………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………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………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………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………/ ……….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………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………/ ……….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………/ ……….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………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………/ ……….</a:t>
            </a:r>
            <a:endParaRPr lang="en-US" sz="2400" b="1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-16822" y="1427835"/>
            <a:ext cx="9179259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</a:rPr>
              <a:t>-Example:</a:t>
            </a:r>
            <a:endParaRPr lang="en-US" sz="2400" b="1" i="1" dirty="0">
              <a:solidFill>
                <a:prstClr val="white"/>
              </a:solidFill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1264448" y="1413613"/>
            <a:ext cx="765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>
                <a:solidFill>
                  <a:schemeClr val="bg1"/>
                </a:solidFill>
              </a:rPr>
              <a:t>  </a:t>
            </a:r>
            <a:r>
              <a:rPr lang="en-US" sz="2400" b="1" i="1" dirty="0">
                <a:solidFill>
                  <a:schemeClr val="bg1"/>
                </a:solidFill>
              </a:rPr>
              <a:t>¡</a:t>
            </a:r>
            <a:r>
              <a:rPr lang="en-US" sz="2400" b="1" i="1" dirty="0" smtClean="0">
                <a:solidFill>
                  <a:schemeClr val="bg1"/>
                </a:solidFill>
              </a:rPr>
              <a:t>Pedro!</a:t>
            </a:r>
            <a:r>
              <a:rPr lang="en-US" sz="2400" b="1" i="1" dirty="0" smtClean="0">
                <a:solidFill>
                  <a:srgbClr val="FFFF00"/>
                </a:solidFill>
              </a:rPr>
              <a:t> = 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2676" y="1386728"/>
            <a:ext cx="6141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(do not forget to write the tildes when needed)</a:t>
            </a:r>
            <a:endParaRPr lang="en-US" sz="2400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0"/>
          <p:cNvSpPr txBox="1"/>
          <p:nvPr/>
        </p:nvSpPr>
        <p:spPr>
          <a:xfrm>
            <a:off x="2526889" y="1044260"/>
            <a:ext cx="649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  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tú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4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6" grpId="0" animBg="1"/>
      <p:bldP spid="17" grpId="0" animBg="1"/>
      <p:bldP spid="21" grpId="0" animBg="1"/>
      <p:bldP spid="11" grpId="0" animBg="1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-4666"/>
            <a:ext cx="9144000" cy="762670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endParaRPr lang="en-US" sz="174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9800" b="1" dirty="0" err="1" smtClean="0">
                <a:solidFill>
                  <a:schemeClr val="bg1"/>
                </a:solidFill>
              </a:rPr>
              <a:t>Solución</a:t>
            </a:r>
            <a:endParaRPr lang="en-US" sz="19800" b="1" dirty="0" smtClean="0">
              <a:solidFill>
                <a:schemeClr val="bg1"/>
              </a:solidFill>
            </a:endParaRPr>
          </a:p>
          <a:p>
            <a:pPr algn="ctr">
              <a:lnSpc>
                <a:spcPct val="60000"/>
              </a:lnSpc>
            </a:pPr>
            <a:endParaRPr lang="en-US" sz="145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</a:pPr>
            <a:endParaRPr lang="en-US" sz="14500" b="1" dirty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246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711" y="1819930"/>
            <a:ext cx="5700065" cy="50239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753" y="1903930"/>
            <a:ext cx="5662600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                                TO 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(only one pronoun for the whole phrase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¡</a:t>
            </a:r>
            <a:r>
              <a:rPr lang="en-US" sz="2400" b="1" i="1" dirty="0" err="1" smtClean="0"/>
              <a:t>Señor</a:t>
            </a:r>
            <a:r>
              <a:rPr lang="en-US" sz="2400" b="1" i="1" dirty="0" smtClean="0"/>
              <a:t> Pérez! =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¡Elena! </a:t>
            </a:r>
            <a:r>
              <a:rPr lang="es-ES_tradnl" sz="2400" b="1" i="1" dirty="0" smtClean="0">
                <a:solidFill>
                  <a:srgbClr val="0000FF"/>
                </a:solidFill>
              </a:rPr>
              <a:t>=</a:t>
            </a:r>
            <a:endParaRPr lang="en-US" sz="2400" b="1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¡</a:t>
            </a:r>
            <a:r>
              <a:rPr lang="en-US" sz="2400" b="1" i="1" dirty="0" err="1" smtClean="0"/>
              <a:t>Señores</a:t>
            </a:r>
            <a:r>
              <a:rPr lang="en-US" sz="2400" b="1" i="1" dirty="0" smtClean="0"/>
              <a:t> Gutierrez! =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¡</a:t>
            </a:r>
            <a:r>
              <a:rPr lang="en-US" sz="2400" b="1" i="1" dirty="0" err="1" smtClean="0">
                <a:solidFill>
                  <a:srgbClr val="0000FF"/>
                </a:solidFill>
              </a:rPr>
              <a:t>Señor</a:t>
            </a:r>
            <a:r>
              <a:rPr lang="en-US" sz="2400" b="1" i="1" dirty="0" smtClean="0">
                <a:solidFill>
                  <a:srgbClr val="0000FF"/>
                </a:solidFill>
              </a:rPr>
              <a:t> Gómez y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Señora</a:t>
            </a:r>
            <a:r>
              <a:rPr lang="en-US" sz="2400" b="1" i="1" dirty="0" smtClean="0">
                <a:solidFill>
                  <a:srgbClr val="0000FF"/>
                </a:solidFill>
              </a:rPr>
              <a:t> Sánchez! =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Andrés y Marta = </a:t>
            </a:r>
            <a:r>
              <a:rPr lang="en-US" sz="2400" b="1" i="1" dirty="0" err="1" smtClean="0"/>
              <a:t>España</a:t>
            </a:r>
            <a:r>
              <a:rPr lang="en-US" sz="2400" b="1" i="1" dirty="0" smtClean="0"/>
              <a:t>/ </a:t>
            </a:r>
            <a:r>
              <a:rPr lang="en-US" sz="2400" b="1" i="1" dirty="0" err="1" smtClean="0"/>
              <a:t>América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¡Cristina! </a:t>
            </a:r>
            <a:r>
              <a:rPr lang="en-US" sz="2400" b="1" i="1" dirty="0">
                <a:solidFill>
                  <a:srgbClr val="0000FF"/>
                </a:solidFill>
              </a:rPr>
              <a:t>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/>
              <a:t>¡</a:t>
            </a:r>
            <a:r>
              <a:rPr lang="en-US" sz="2400" b="1" i="1" dirty="0" smtClean="0"/>
              <a:t>Luis </a:t>
            </a:r>
            <a:r>
              <a:rPr lang="en-US" sz="2400" b="1" i="1" dirty="0"/>
              <a:t>y </a:t>
            </a:r>
            <a:r>
              <a:rPr lang="en-US" sz="2400" b="1" i="1" dirty="0" smtClean="0"/>
              <a:t>Ramón! </a:t>
            </a:r>
            <a:r>
              <a:rPr lang="en-US" sz="2400" b="1" i="1" dirty="0"/>
              <a:t>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0000FF"/>
                </a:solidFill>
              </a:rPr>
              <a:t>Queridos</a:t>
            </a:r>
            <a:r>
              <a:rPr lang="en-US" sz="2400" b="1" i="1" dirty="0" smtClean="0">
                <a:solidFill>
                  <a:srgbClr val="0000FF"/>
                </a:solidFill>
              </a:rPr>
              <a:t> amigos: =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España</a:t>
            </a:r>
            <a:r>
              <a:rPr lang="en-US" sz="2400" b="1" i="1" dirty="0" smtClean="0">
                <a:solidFill>
                  <a:srgbClr val="0000FF"/>
                </a:solidFill>
              </a:rPr>
              <a:t>/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América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/>
              <a:t>¡Miguel! =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0000FF"/>
                </a:solidFill>
              </a:rPr>
              <a:t>¡Antonio y Dolores! </a:t>
            </a:r>
            <a:r>
              <a:rPr lang="en-US" sz="2400" b="1" i="1" dirty="0">
                <a:solidFill>
                  <a:srgbClr val="0000FF"/>
                </a:solidFill>
              </a:rPr>
              <a:t>= </a:t>
            </a:r>
            <a:r>
              <a:rPr lang="en-US" sz="2400" b="1" i="1" dirty="0" err="1">
                <a:solidFill>
                  <a:srgbClr val="0000FF"/>
                </a:solidFill>
              </a:rPr>
              <a:t>España</a:t>
            </a:r>
            <a:r>
              <a:rPr lang="en-US" sz="2400" b="1" i="1" dirty="0">
                <a:solidFill>
                  <a:srgbClr val="0000FF"/>
                </a:solidFill>
              </a:rPr>
              <a:t>/ </a:t>
            </a:r>
            <a:r>
              <a:rPr lang="en-US" sz="2400" b="1" i="1" dirty="0" err="1">
                <a:solidFill>
                  <a:srgbClr val="0000FF"/>
                </a:solidFill>
              </a:rPr>
              <a:t>América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12" name="TextBox 4"/>
          <p:cNvSpPr txBox="1"/>
          <p:nvPr/>
        </p:nvSpPr>
        <p:spPr>
          <a:xfrm>
            <a:off x="0" y="893773"/>
            <a:ext cx="916750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Write the point of view first: </a:t>
            </a:r>
            <a:r>
              <a:rPr lang="en-US" sz="2400" b="1" dirty="0" smtClean="0">
                <a:solidFill>
                  <a:prstClr val="black"/>
                </a:solidFill>
              </a:rPr>
              <a:t>for people you are talking  </a:t>
            </a:r>
            <a:r>
              <a:rPr lang="en-US" sz="2800" b="1" dirty="0" smtClean="0">
                <a:solidFill>
                  <a:srgbClr val="FF0000"/>
                </a:solidFill>
              </a:rPr>
              <a:t>TO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6" name="TextBox 8"/>
          <p:cNvSpPr txBox="1"/>
          <p:nvPr/>
        </p:nvSpPr>
        <p:spPr>
          <a:xfrm>
            <a:off x="11754" y="24639"/>
            <a:ext cx="9144000" cy="461665"/>
          </a:xfrm>
          <a:prstGeom prst="rect">
            <a:avLst/>
          </a:prstGeom>
          <a:solidFill>
            <a:srgbClr val="002060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</a:rPr>
              <a:t>PP </a:t>
            </a:r>
            <a:r>
              <a:rPr lang="en-US" sz="2400" b="1" dirty="0">
                <a:solidFill>
                  <a:prstClr val="white"/>
                </a:solidFill>
              </a:rPr>
              <a:t> </a:t>
            </a:r>
            <a:r>
              <a:rPr lang="en-US" sz="2400" b="1" dirty="0" smtClean="0">
                <a:solidFill>
                  <a:prstClr val="white"/>
                </a:solidFill>
              </a:rPr>
              <a:t>-S = </a:t>
            </a:r>
            <a:r>
              <a:rPr lang="en-US" sz="2400" b="1" dirty="0" err="1" smtClean="0">
                <a:solidFill>
                  <a:prstClr val="white"/>
                </a:solidFill>
              </a:rPr>
              <a:t>Pr</a:t>
            </a:r>
            <a:r>
              <a:rPr lang="en-US" sz="2400" b="1" dirty="0" smtClean="0">
                <a:solidFill>
                  <a:prstClr val="white"/>
                </a:solidFill>
              </a:rPr>
              <a:t>  TO -Ex 1</a:t>
            </a: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7" name="TextBox 9"/>
          <p:cNvSpPr txBox="1"/>
          <p:nvPr/>
        </p:nvSpPr>
        <p:spPr>
          <a:xfrm>
            <a:off x="11753" y="501716"/>
            <a:ext cx="9144000" cy="461665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</a:rPr>
              <a:t>-Copy the phrases and </a:t>
            </a:r>
            <a:r>
              <a:rPr lang="en-US" sz="2400" b="1" dirty="0">
                <a:solidFill>
                  <a:prstClr val="white"/>
                </a:solidFill>
              </a:rPr>
              <a:t>w</a:t>
            </a:r>
            <a:r>
              <a:rPr lang="en-US" sz="2400" b="1" dirty="0" smtClean="0">
                <a:solidFill>
                  <a:prstClr val="white"/>
                </a:solidFill>
              </a:rPr>
              <a:t>rite </a:t>
            </a:r>
            <a:r>
              <a:rPr lang="en-US" sz="2400" b="1" dirty="0">
                <a:solidFill>
                  <a:prstClr val="white"/>
                </a:solidFill>
              </a:rPr>
              <a:t>down  </a:t>
            </a:r>
            <a:r>
              <a:rPr lang="en-US" sz="2400" b="1" dirty="0" smtClean="0">
                <a:solidFill>
                  <a:prstClr val="white"/>
                </a:solidFill>
              </a:rPr>
              <a:t>the </a:t>
            </a:r>
            <a:r>
              <a:rPr lang="en-US" sz="2400" b="1" dirty="0" smtClean="0">
                <a:solidFill>
                  <a:srgbClr val="FFFF00"/>
                </a:solidFill>
              </a:rPr>
              <a:t>subject </a:t>
            </a:r>
            <a:r>
              <a:rPr lang="en-US" sz="2400" b="1" dirty="0">
                <a:solidFill>
                  <a:srgbClr val="FFFF00"/>
                </a:solidFill>
              </a:rPr>
              <a:t>pronoun </a:t>
            </a:r>
            <a:r>
              <a:rPr lang="en-US" sz="2400" b="1" dirty="0">
                <a:solidFill>
                  <a:prstClr val="white"/>
                </a:solidFill>
              </a:rPr>
              <a:t>they equal </a:t>
            </a:r>
            <a:r>
              <a:rPr lang="en-US" sz="2400" b="1" dirty="0" smtClean="0">
                <a:solidFill>
                  <a:prstClr val="white"/>
                </a:solidFill>
              </a:rPr>
              <a:t>to</a:t>
            </a:r>
            <a:endParaRPr lang="en-US" sz="2400" b="1" i="1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10833" y="1921866"/>
            <a:ext cx="3333167" cy="489364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>
            <a:spAutoFit/>
          </a:bodyPr>
          <a:lstStyle/>
          <a:p>
            <a:endParaRPr lang="en-US" sz="2400" b="1" i="1" dirty="0" smtClean="0"/>
          </a:p>
          <a:p>
            <a:r>
              <a:rPr lang="es-ES" sz="2400" b="1" i="1" dirty="0" smtClean="0">
                <a:solidFill>
                  <a:srgbClr val="FF0000"/>
                </a:solidFill>
              </a:rPr>
              <a:t>Do </a:t>
            </a:r>
            <a:r>
              <a:rPr lang="es-ES" sz="2400" b="1" i="1" dirty="0" err="1" smtClean="0">
                <a:solidFill>
                  <a:srgbClr val="FF0000"/>
                </a:solidFill>
              </a:rPr>
              <a:t>not</a:t>
            </a:r>
            <a:r>
              <a:rPr lang="es-ES" sz="2400" b="1" i="1" dirty="0" smtClean="0">
                <a:solidFill>
                  <a:srgbClr val="FF0000"/>
                </a:solidFill>
              </a:rPr>
              <a:t> use </a:t>
            </a:r>
            <a:r>
              <a:rPr lang="es-ES" sz="2400" b="1" i="1" dirty="0" err="1" smtClean="0">
                <a:solidFill>
                  <a:srgbClr val="FF0000"/>
                </a:solidFill>
              </a:rPr>
              <a:t>abreviations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/>
              <a:t>u</a:t>
            </a:r>
            <a:r>
              <a:rPr lang="es-ES" sz="2400" b="1" i="1" dirty="0" smtClean="0"/>
              <a:t>sted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tú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 smtClean="0"/>
              <a:t>ustedes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0000FF"/>
                </a:solidFill>
              </a:rPr>
              <a:t>ustedes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/>
              <a:t>v</a:t>
            </a:r>
            <a:r>
              <a:rPr lang="en-US" sz="2400" b="1" i="1" dirty="0" err="1" smtClean="0"/>
              <a:t>osotros</a:t>
            </a:r>
            <a:r>
              <a:rPr lang="en-US" sz="2400" b="1" i="1" dirty="0" smtClean="0"/>
              <a:t>/ </a:t>
            </a:r>
            <a:r>
              <a:rPr lang="en-US" sz="2400" b="1" i="1" dirty="0" err="1"/>
              <a:t>u</a:t>
            </a:r>
            <a:r>
              <a:rPr lang="en-US" sz="2400" b="1" i="1" dirty="0" err="1" smtClean="0"/>
              <a:t>stedes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0000FF"/>
                </a:solidFill>
              </a:rPr>
              <a:t>tú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/>
              <a:t>v</a:t>
            </a:r>
            <a:r>
              <a:rPr lang="en-US" sz="2400" b="1" i="1" dirty="0" err="1" smtClean="0"/>
              <a:t>osotros</a:t>
            </a:r>
            <a:r>
              <a:rPr lang="en-US" sz="2400" b="1" i="1" dirty="0" smtClean="0"/>
              <a:t>/ </a:t>
            </a:r>
            <a:r>
              <a:rPr lang="en-US" sz="2400" b="1" i="1" dirty="0" err="1" smtClean="0"/>
              <a:t>ustedes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 smtClean="0">
                <a:solidFill>
                  <a:srgbClr val="0000FF"/>
                </a:solidFill>
              </a:rPr>
              <a:t>vosotros/ ustedes</a:t>
            </a:r>
            <a:endParaRPr lang="en-US" sz="2400" b="1" i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err="1" smtClean="0"/>
              <a:t>tú</a:t>
            </a:r>
            <a:endParaRPr lang="en-US" sz="2400" b="1" i="1" dirty="0"/>
          </a:p>
          <a:p>
            <a:pPr marL="457200" indent="-457200">
              <a:buFont typeface="+mj-lt"/>
              <a:buAutoNum type="arabicPeriod"/>
            </a:pPr>
            <a:r>
              <a:rPr lang="es-ES" sz="2400" b="1" i="1" dirty="0">
                <a:solidFill>
                  <a:srgbClr val="0000FF"/>
                </a:solidFill>
              </a:rPr>
              <a:t>vosotros/ ustedes</a:t>
            </a:r>
            <a:endParaRPr lang="en-US" sz="2400" b="1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-16822" y="1427835"/>
            <a:ext cx="9179259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</a:rPr>
              <a:t>-Example:</a:t>
            </a:r>
            <a:endParaRPr lang="en-US" sz="2400" b="1" i="1" dirty="0">
              <a:solidFill>
                <a:prstClr val="white"/>
              </a:solidFill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1264448" y="1413613"/>
            <a:ext cx="765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>
                <a:solidFill>
                  <a:schemeClr val="bg1"/>
                </a:solidFill>
              </a:rPr>
              <a:t>  </a:t>
            </a:r>
            <a:r>
              <a:rPr lang="en-US" sz="2400" b="1" i="1" dirty="0">
                <a:solidFill>
                  <a:schemeClr val="bg1"/>
                </a:solidFill>
              </a:rPr>
              <a:t>¡</a:t>
            </a:r>
            <a:r>
              <a:rPr lang="en-US" sz="2400" b="1" i="1" dirty="0" smtClean="0">
                <a:solidFill>
                  <a:schemeClr val="bg1"/>
                </a:solidFill>
              </a:rPr>
              <a:t>Pedro!</a:t>
            </a:r>
            <a:r>
              <a:rPr lang="en-US" sz="2400" b="1" i="1" dirty="0" smtClean="0">
                <a:solidFill>
                  <a:srgbClr val="FFFF00"/>
                </a:solidFill>
              </a:rPr>
              <a:t> = 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2676" y="1386728"/>
            <a:ext cx="6141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(do not forget to write the tildes when needed)</a:t>
            </a:r>
            <a:endParaRPr lang="en-US" sz="2400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0"/>
          <p:cNvSpPr txBox="1"/>
          <p:nvPr/>
        </p:nvSpPr>
        <p:spPr>
          <a:xfrm>
            <a:off x="2526889" y="1044260"/>
            <a:ext cx="649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  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tú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5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6" grpId="0" animBg="1"/>
      <p:bldP spid="17" grpId="0" animBg="1"/>
      <p:bldP spid="21" grpId="0" animBg="1"/>
      <p:bldP spid="11" grpId="0" animBg="1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16858"/>
            <a:ext cx="91440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52000" b="1" dirty="0">
                <a:solidFill>
                  <a:srgbClr val="FF0000"/>
                </a:solidFill>
              </a:rPr>
              <a:t>@</a:t>
            </a:r>
            <a:endParaRPr lang="en-US" sz="624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</a:pPr>
            <a:endParaRPr lang="en-US" sz="145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60000"/>
              </a:lnSpc>
            </a:pPr>
            <a:endParaRPr lang="en-US" sz="14500" b="1" dirty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193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16858"/>
            <a:ext cx="9144000" cy="11200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100" b="1" dirty="0" smtClean="0">
                <a:solidFill>
                  <a:srgbClr val="FF0000"/>
                </a:solidFill>
              </a:rPr>
              <a:t>@</a:t>
            </a:r>
            <a:r>
              <a:rPr lang="en-US" sz="36100" b="1" dirty="0">
                <a:solidFill>
                  <a:srgbClr val="FF0000"/>
                </a:solidFill>
              </a:rPr>
              <a:t>@</a:t>
            </a:r>
          </a:p>
          <a:p>
            <a:pPr algn="ctr">
              <a:lnSpc>
                <a:spcPct val="80000"/>
              </a:lnSpc>
            </a:pPr>
            <a:endParaRPr lang="en-US" sz="43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81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16858"/>
            <a:ext cx="9144000" cy="1120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0100" b="1" dirty="0" smtClean="0">
                <a:solidFill>
                  <a:srgbClr val="FF0000"/>
                </a:solidFill>
              </a:rPr>
              <a:t>PARK</a:t>
            </a:r>
            <a:endParaRPr lang="en-US" sz="30100" b="1" dirty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</a:pPr>
            <a:endParaRPr lang="en-US" sz="43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50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189" y="283506"/>
            <a:ext cx="8504727" cy="6407226"/>
          </a:xfrm>
          <a:solidFill>
            <a:srgbClr val="0000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en-US" sz="9600" b="1" dirty="0" smtClean="0">
              <a:solidFill>
                <a:schemeClr val="bg1"/>
              </a:solidFill>
            </a:endParaRPr>
          </a:p>
          <a:p>
            <a:endParaRPr lang="en-US" sz="9600" b="1" dirty="0">
              <a:solidFill>
                <a:schemeClr val="bg1"/>
              </a:solidFill>
            </a:endParaRPr>
          </a:p>
          <a:p>
            <a:endParaRPr lang="en-US" sz="9600" b="1" dirty="0" smtClean="0">
              <a:solidFill>
                <a:schemeClr val="bg1"/>
              </a:solidFill>
            </a:endParaRPr>
          </a:p>
          <a:p>
            <a:endParaRPr lang="en-US" sz="96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1814" y="714434"/>
            <a:ext cx="7506838" cy="55680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76394" y="1061004"/>
            <a:ext cx="6764294" cy="486993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61814" y="1061004"/>
            <a:ext cx="7620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 smtClean="0">
                <a:solidFill>
                  <a:schemeClr val="bg1"/>
                </a:solidFill>
              </a:rPr>
              <a:t>Pronombres</a:t>
            </a:r>
            <a:r>
              <a:rPr lang="en-US" sz="9600" b="1" dirty="0" smtClean="0">
                <a:solidFill>
                  <a:schemeClr val="bg1"/>
                </a:solidFill>
              </a:rPr>
              <a:t> 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861814" y="2532007"/>
            <a:ext cx="7620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 smtClean="0">
                <a:solidFill>
                  <a:schemeClr val="bg1"/>
                </a:solidFill>
              </a:rPr>
              <a:t>personales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48416" y="4089111"/>
            <a:ext cx="7620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 smtClean="0">
                <a:solidFill>
                  <a:schemeClr val="bg1"/>
                </a:solidFill>
              </a:rPr>
              <a:t>Sujeto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417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362</Words>
  <Application>Microsoft Macintosh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Javier Illera</dc:creator>
  <cp:lastModifiedBy>Francisco Illera</cp:lastModifiedBy>
  <cp:revision>115</cp:revision>
  <dcterms:created xsi:type="dcterms:W3CDTF">2014-11-12T07:48:36Z</dcterms:created>
  <dcterms:modified xsi:type="dcterms:W3CDTF">2018-01-27T22:01:01Z</dcterms:modified>
</cp:coreProperties>
</file>